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1772" r:id="rId2"/>
    <p:sldId id="1911" r:id="rId3"/>
    <p:sldId id="2554" r:id="rId4"/>
    <p:sldId id="2123" r:id="rId5"/>
    <p:sldId id="2734" r:id="rId6"/>
    <p:sldId id="2708" r:id="rId7"/>
    <p:sldId id="2709" r:id="rId8"/>
    <p:sldId id="2710" r:id="rId9"/>
    <p:sldId id="2735" r:id="rId10"/>
    <p:sldId id="2730" r:id="rId11"/>
    <p:sldId id="2729" r:id="rId12"/>
    <p:sldId id="2711" r:id="rId13"/>
    <p:sldId id="2736" r:id="rId14"/>
    <p:sldId id="2737" r:id="rId15"/>
    <p:sldId id="2738" r:id="rId16"/>
    <p:sldId id="2712" r:id="rId17"/>
    <p:sldId id="2739" r:id="rId18"/>
    <p:sldId id="2714" r:id="rId19"/>
    <p:sldId id="2715" r:id="rId20"/>
    <p:sldId id="2716" r:id="rId21"/>
    <p:sldId id="2717" r:id="rId22"/>
    <p:sldId id="2740" r:id="rId23"/>
    <p:sldId id="2718" r:id="rId24"/>
    <p:sldId id="2719" r:id="rId25"/>
    <p:sldId id="2720" r:id="rId26"/>
    <p:sldId id="2721" r:id="rId27"/>
    <p:sldId id="2741" r:id="rId28"/>
    <p:sldId id="2746" r:id="rId29"/>
    <p:sldId id="2747" r:id="rId30"/>
    <p:sldId id="2722" r:id="rId31"/>
    <p:sldId id="2749" r:id="rId32"/>
    <p:sldId id="2748" r:id="rId33"/>
    <p:sldId id="2742" r:id="rId34"/>
    <p:sldId id="2743" r:id="rId35"/>
    <p:sldId id="2744" r:id="rId36"/>
    <p:sldId id="2745" r:id="rId37"/>
    <p:sldId id="2079" r:id="rId38"/>
  </p:sldIdLst>
  <p:sldSz cx="9144000" cy="6858000" type="screen4x3"/>
  <p:notesSz cx="7099300" cy="102346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9" userDrawn="1">
          <p15:clr>
            <a:srgbClr val="A4A3A4"/>
          </p15:clr>
        </p15:guide>
        <p15:guide id="2" pos="2142" userDrawn="1">
          <p15:clr>
            <a:srgbClr val="A4A3A4"/>
          </p15:clr>
        </p15:guide>
        <p15:guide id="3" orient="horz" pos="3135" userDrawn="1">
          <p15:clr>
            <a:srgbClr val="A4A3A4"/>
          </p15:clr>
        </p15:guide>
        <p15:guide id="4" pos="2147" userDrawn="1">
          <p15:clr>
            <a:srgbClr val="A4A3A4"/>
          </p15:clr>
        </p15:guide>
        <p15:guide id="5" orient="horz" pos="3122" userDrawn="1">
          <p15:clr>
            <a:srgbClr val="A4A3A4"/>
          </p15:clr>
        </p15:guide>
        <p15:guide id="6" pos="2138" userDrawn="1">
          <p15:clr>
            <a:srgbClr val="A4A3A4"/>
          </p15:clr>
        </p15:guide>
        <p15:guide id="7" orient="horz" pos="3128">
          <p15:clr>
            <a:srgbClr val="A4A3A4"/>
          </p15:clr>
        </p15:guide>
        <p15:guide id="8" orient="horz" pos="3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70C0"/>
    <a:srgbClr val="FFFFFF"/>
    <a:srgbClr val="DCE6F2"/>
    <a:srgbClr val="DFE0E4"/>
    <a:srgbClr val="E5E6EA"/>
    <a:srgbClr val="EDEDEE"/>
    <a:srgbClr val="FFD03B"/>
    <a:srgbClr val="00B0F0"/>
    <a:srgbClr val="5585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12" autoAdjust="0"/>
    <p:restoredTop sz="93750" autoAdjust="0"/>
  </p:normalViewPr>
  <p:slideViewPr>
    <p:cSldViewPr>
      <p:cViewPr varScale="1">
        <p:scale>
          <a:sx n="104" d="100"/>
          <a:sy n="104" d="100"/>
        </p:scale>
        <p:origin x="-19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3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26" y="-108"/>
      </p:cViewPr>
      <p:guideLst>
        <p:guide orient="horz" pos="3226"/>
        <p:guide orient="horz" pos="3232"/>
        <p:guide orient="horz" pos="3219"/>
        <p:guide orient="horz" pos="3225"/>
        <p:guide orient="horz" pos="3231"/>
        <p:guide pos="2237"/>
        <p:guide pos="2242"/>
        <p:guide pos="223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6" y="12"/>
            <a:ext cx="3076977" cy="512143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0652" y="12"/>
            <a:ext cx="3076976" cy="512143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r">
              <a:defRPr sz="1200"/>
            </a:lvl1pPr>
          </a:lstStyle>
          <a:p>
            <a:fld id="{44FA4C08-A54F-4863-82FF-FB1B9624D23B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6" y="9720824"/>
            <a:ext cx="3076977" cy="512142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0652" y="9720824"/>
            <a:ext cx="3076976" cy="512142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r">
              <a:defRPr sz="1200"/>
            </a:lvl1pPr>
          </a:lstStyle>
          <a:p>
            <a:fld id="{902878C1-240F-46FD-B498-D8D15F35DD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43493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3" y="2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309" y="2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EBCE45E-95B7-42CE-B767-871FB1438D68}" type="datetimeFigureOut">
              <a:rPr lang="ko-KR" altLang="en-US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047" tIns="48026" rIns="96047" bIns="4802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58"/>
            <a:ext cx="5679440" cy="4605576"/>
          </a:xfrm>
          <a:prstGeom prst="rect">
            <a:avLst/>
          </a:prstGeom>
        </p:spPr>
        <p:txBody>
          <a:bodyPr vert="horz" lIns="96047" tIns="48026" rIns="96047" bIns="48026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3" y="9721111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309" y="9721111"/>
            <a:ext cx="3076365" cy="511731"/>
          </a:xfrm>
          <a:prstGeom prst="rect">
            <a:avLst/>
          </a:prstGeom>
        </p:spPr>
        <p:txBody>
          <a:bodyPr vert="horz" lIns="96047" tIns="48026" rIns="96047" bIns="480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3A87507-5BD1-41B4-8B1D-41EF11FBC4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23768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2050" y="1243013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38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E337C-CD28-458F-AD72-CC3451B4224F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9AC1-C069-4B92-9C12-659169A2DF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09A6D-C4C0-48C9-8BA6-0F4DB9A941DA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146C2-86C1-4848-B8E6-19F3BBA3BC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A2877-B955-403E-BC20-9FA9D449CE86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84061-3ADD-4F69-A67E-86CC9682B1E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246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" name="_x421023672" descr="EMB000014dc078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6380" y="177695"/>
            <a:ext cx="1392207" cy="4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58316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marL="0" marR="0" lvl="0" indent="0" algn="l" defTabSz="91435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0FB6C-8241-4BF1-B77E-AFC56E1836EB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pPr marL="0" marR="0" lvl="0" indent="0" algn="l" defTabSz="91435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" name="Picture 5" descr="C:\Documents and Settings\구영현\바탕 화면\sejong ci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6336963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gu\Desktop\logo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93204"/>
            <a:ext cx="1426246" cy="2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358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 fontAlgn="auto">
              <a:spcBef>
                <a:spcPts val="0"/>
              </a:spcBef>
              <a:spcAft>
                <a:spcPts val="0"/>
              </a:spcAft>
              <a:defRPr/>
            </a:pPr>
            <a:fld id="{31D0FB6C-8241-4BF1-B77E-AFC56E1836EB}" type="slidenum">
              <a:rPr kumimoji="0"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" name="Picture 5" descr="C:\Documents and Settings\구영현\바탕 화면\sejong ci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6336963"/>
            <a:ext cx="1048243" cy="3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gu\Desktop\logo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93204"/>
            <a:ext cx="1426246" cy="2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77126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C822-8948-49AC-8ED8-4255C634DD4C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031F0-7878-4931-89F4-F2FCDF818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50B21-BF76-434C-B878-B4F9F4AD83A3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F57F1-A03D-43F4-8752-D6BA0A6B6F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F04B4-FC30-40E2-938E-2AA8CA502A64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C8F6E-0523-41E6-B648-4AC69A2140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2217-6A46-4B0F-B8AB-911D86A34851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D28E2-AE7E-4EF4-BE5A-CC006DCB1F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DF65-3B04-4F23-8A57-AEBD93CD3969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EF6C-6A7C-4180-BDDD-F90B414150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8B4E-1068-4B7A-9DC5-678102811EE7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EA725-425B-495A-B443-325BCC9BED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AEA79-0F91-4F7D-B426-61752650700A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D6EF6-2DB3-4895-ADF6-085D41D98D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3D713-03AB-4695-9D97-E75138AFE726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86BA9-91B7-48C3-90C8-BCE6F74BEC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E753FE-F4D0-4F35-BF44-F0350C9A45A6}" type="datetime1">
              <a:rPr lang="ko-KR" altLang="en-US" smtClean="0"/>
              <a:pPr>
                <a:defRPr/>
              </a:pPr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4B8AAE-31D6-4464-9D3B-F98E3E44D66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72" r:id="rId12"/>
    <p:sldLayoutId id="2147483674" r:id="rId13"/>
    <p:sldLayoutId id="2147483740" r:id="rId14"/>
    <p:sldLayoutId id="2147483756" r:id="rId15"/>
  </p:sldLayoutIdLst>
  <p:transition>
    <p:fade/>
  </p:transition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6" y="-8626"/>
            <a:ext cx="9144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228260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spc="100" smtClean="0">
                <a:solidFill>
                  <a:srgbClr val="192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Word Vectors</a:t>
            </a:r>
            <a:endParaRPr lang="ko-KR" altLang="en-US" sz="2000" b="1" spc="100" dirty="0">
              <a:solidFill>
                <a:srgbClr val="192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68000" y="2928934"/>
            <a:ext cx="8280000" cy="15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751703" y="420267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2018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년 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월 </a:t>
            </a:r>
            <a:r>
              <a:rPr lang="en-US" altLang="ko-KR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9</a:t>
            </a:r>
            <a:r>
              <a:rPr lang="ko-KR" altLang="en-US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일</a:t>
            </a:r>
            <a:endParaRPr lang="ko-KR" altLang="en-US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4919" y="3580473"/>
            <a:ext cx="198483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신</a:t>
            </a:r>
            <a:r>
              <a:rPr lang="en-US" altLang="ko-KR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lang="ko-KR" altLang="en-US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병 주 </a:t>
            </a:r>
            <a:endParaRPr lang="en-US" altLang="ko-KR" sz="1600" b="1" dirty="0" smtClean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r>
              <a:rPr lang="en-US" altLang="ko-KR" sz="1600" b="1" smtClean="0">
                <a:solidFill>
                  <a:srgbClr val="00206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bjshin@sejong.ac.kr</a:t>
            </a:r>
            <a:endParaRPr lang="ko-KR" altLang="en-US" sz="1600" b="1" dirty="0">
              <a:solidFill>
                <a:srgbClr val="00206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15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Problems with simple cooccurrence vectors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89928"/>
            <a:ext cx="9144000" cy="448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Solution: Low dimensional vectors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66800"/>
            <a:ext cx="9144000" cy="356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57290" y="4896161"/>
            <a:ext cx="642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mtClean="0">
                <a:solidFill>
                  <a:srgbClr val="FF0000"/>
                </a:solidFill>
              </a:rPr>
              <a:t>SVD( Singular Value Decomposition)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28662" y="4896161"/>
            <a:ext cx="357190" cy="42862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Method 1: Dimensionality Reduction on X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67764"/>
            <a:ext cx="9144000" cy="461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Method 1: Dimensionality Reduction on X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6286512" cy="347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857232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q"/>
            </a:pPr>
            <a:r>
              <a:rPr lang="ko-KR" altLang="en-US" sz="2400" b="1" smtClean="0"/>
              <a:t> 선형 대수학에서 행렬을 분해하는 방법 중 하나</a:t>
            </a:r>
            <a:endParaRPr 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7224" y="555999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>
                <a:latin typeface="맑은 고딕"/>
                <a:ea typeface="맑은 고딕"/>
              </a:rPr>
              <a:t>∑</a:t>
            </a:r>
            <a:endParaRPr 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4929198"/>
            <a:ext cx="76009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Method 1: Dimensionality Reduction on X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3" y="1128731"/>
            <a:ext cx="860107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Method 1: Dimensionality Reduction on X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57233"/>
            <a:ext cx="1060133" cy="115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7297" y="842984"/>
            <a:ext cx="2060257" cy="366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993462"/>
            <a:ext cx="3760470" cy="219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57232"/>
            <a:ext cx="646748" cy="2973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4572008"/>
            <a:ext cx="29051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1071538" y="1285860"/>
            <a:ext cx="14287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오른쪽 화살표 9"/>
          <p:cNvSpPr/>
          <p:nvPr/>
        </p:nvSpPr>
        <p:spPr>
          <a:xfrm>
            <a:off x="3428992" y="1285860"/>
            <a:ext cx="14287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오른쪽 화살표 10"/>
          <p:cNvSpPr/>
          <p:nvPr/>
        </p:nvSpPr>
        <p:spPr>
          <a:xfrm>
            <a:off x="7500958" y="1285860"/>
            <a:ext cx="14287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Simple SVD word vectors in Python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498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Simple SVD word vectors in Python</a:t>
            </a:r>
            <a:endParaRPr lang="ko-KR" altLang="en-US" dirty="0"/>
          </a:p>
        </p:txBody>
      </p:sp>
      <p:pic>
        <p:nvPicPr>
          <p:cNvPr id="6" name="그림 5" descr="Page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071546"/>
            <a:ext cx="8858280" cy="54207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Word meaning is defined in terms of vectors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9144000" cy="502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Hacks to X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5818" y="3711363"/>
            <a:ext cx="8358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smtClean="0"/>
              <a:t>i.e. weight the co-occurrence count based on distance between the words in the document</a:t>
            </a:r>
            <a:endParaRPr lang="en-US" sz="2400" b="1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262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4638738"/>
            <a:ext cx="9144000" cy="86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How do we represent the meaning of a word?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84193"/>
            <a:ext cx="9144000" cy="291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543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14350" y="168281"/>
            <a:ext cx="8629649" cy="504825"/>
          </a:xfrm>
        </p:spPr>
        <p:txBody>
          <a:bodyPr anchor="ctr"/>
          <a:lstStyle/>
          <a:p>
            <a:r>
              <a:rPr lang="en-US" altLang="ko-KR" smtClean="0"/>
              <a:t>Interesting semantic patterns emerge in the vectors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3999" cy="517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14350" y="168281"/>
            <a:ext cx="8629649" cy="504825"/>
          </a:xfrm>
        </p:spPr>
        <p:txBody>
          <a:bodyPr anchor="ctr"/>
          <a:lstStyle/>
          <a:p>
            <a:r>
              <a:rPr lang="en-US" altLang="ko-KR" smtClean="0"/>
              <a:t>Interesting syntactic patterns emerge in the vectors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15130"/>
            <a:ext cx="9143999" cy="509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14350" y="168281"/>
            <a:ext cx="8629649" cy="504825"/>
          </a:xfrm>
        </p:spPr>
        <p:txBody>
          <a:bodyPr anchor="ctr"/>
          <a:lstStyle/>
          <a:p>
            <a:r>
              <a:rPr lang="en-US" altLang="ko-KR" smtClean="0"/>
              <a:t>Interesting semantic patterns emerge in the vectors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9214"/>
            <a:ext cx="9144000" cy="513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Problems with SVD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68820"/>
            <a:ext cx="9144000" cy="311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Idea: Directly learn low-dimensional word vectors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38239"/>
            <a:ext cx="9144000" cy="34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Main Idea of word2vec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18660"/>
            <a:ext cx="9144000" cy="445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Details of Word2Vec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45341"/>
            <a:ext cx="9144000" cy="86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1643050"/>
            <a:ext cx="4357718" cy="18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785926"/>
            <a:ext cx="46482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3500438"/>
            <a:ext cx="9144001" cy="933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24" y="4429132"/>
            <a:ext cx="64008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86454"/>
            <a:ext cx="9144000" cy="55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Details of Word2Vec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05249"/>
            <a:ext cx="9144000" cy="429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Linear Relationships in word2vec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36842"/>
            <a:ext cx="9144000" cy="47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Count based vs direct prediction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489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How to represent meaning in a computer?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8038"/>
            <a:ext cx="9143999" cy="53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1357290" y="828000"/>
            <a:ext cx="6143668" cy="5887148"/>
            <a:chOff x="1584000" y="828000"/>
            <a:chExt cx="6336114" cy="6012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4000" y="828000"/>
              <a:ext cx="3522529" cy="601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76000" y="828000"/>
              <a:ext cx="2844114" cy="601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392492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Combining the best of both worlds: GloVe</a:t>
            </a:r>
            <a:endParaRPr lang="ko-KR" altLang="en-US" dirty="0"/>
          </a:p>
        </p:txBody>
      </p:sp>
      <p:pic>
        <p:nvPicPr>
          <p:cNvPr id="7" name="그림 6" descr="Page30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4" y="995360"/>
            <a:ext cx="4324350" cy="2076450"/>
          </a:xfrm>
          <a:prstGeom prst="rect">
            <a:avLst/>
          </a:prstGeom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214686"/>
            <a:ext cx="64674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5072074"/>
            <a:ext cx="18002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5357826"/>
            <a:ext cx="37242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Combining the best of both worlds: GloVe</a:t>
            </a:r>
            <a:endParaRPr lang="ko-KR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43050"/>
            <a:ext cx="9143999" cy="48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857232"/>
            <a:ext cx="8715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q"/>
            </a:pPr>
            <a:r>
              <a:rPr lang="en-US" sz="2400" b="1" smtClean="0"/>
              <a:t> Their dot product equals the logarithm of the words’ probability of co-occurrence)</a:t>
            </a:r>
            <a:endParaRPr lang="en-US" sz="2400" b="1"/>
          </a:p>
        </p:txBody>
      </p:sp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Glove results</a:t>
            </a: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94"/>
            <a:ext cx="9144000" cy="54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Word Analogies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2984"/>
            <a:ext cx="9143999" cy="51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Glove Visualizations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429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Glove Visualizations: Companly - CEO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3999" cy="516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Glove Visualizations: Companly - CEO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857232"/>
            <a:ext cx="8747981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37909" y="2018808"/>
            <a:ext cx="1941557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8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감사합니다</a:t>
            </a:r>
            <a:r>
              <a:rPr lang="en-US" altLang="ko-KR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!</a:t>
            </a:r>
          </a:p>
          <a:p>
            <a:r>
              <a:rPr lang="en-US" altLang="ko-KR" sz="2800" b="1" spc="-20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2761"/>
                </a:solidFill>
                <a:latin typeface="+mn-ea"/>
                <a:ea typeface="+mn-ea"/>
              </a:rPr>
              <a:t>Q &amp; A</a:t>
            </a:r>
            <a:endParaRPr lang="en-US" altLang="ko-KR" sz="2800" b="1" spc="-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192761"/>
              </a:solidFill>
              <a:latin typeface="+mn-ea"/>
              <a:ea typeface="+mn-ea"/>
            </a:endParaRPr>
          </a:p>
        </p:txBody>
      </p:sp>
      <p:pic>
        <p:nvPicPr>
          <p:cNvPr id="95234" name="Picture 2" descr="http://kmug.co.kr/board/data/logo/%BC%BC%C1%BE%B4%EB%B7%CE%B0%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714884"/>
            <a:ext cx="1785950" cy="781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32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Problems with this discrete representation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" y="1101138"/>
            <a:ext cx="9144032" cy="50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12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Problems with this discrete representation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2984"/>
            <a:ext cx="9144000" cy="481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4057251"/>
            <a:ext cx="3271843" cy="280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12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Distributional similartity based representations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24274"/>
            <a:ext cx="9144000" cy="473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How to make neighbors represent words?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3999" cy="441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Window based cooccurence matrix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85850"/>
            <a:ext cx="9144000" cy="353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mtClean="0"/>
              <a:t>Window based cooccurence matrix</a:t>
            </a:r>
            <a:endParaRPr lang="ko-KR" altLang="en-US" dirty="0"/>
          </a:p>
        </p:txBody>
      </p:sp>
      <p:pic>
        <p:nvPicPr>
          <p:cNvPr id="4" name="그림 3" descr="Pag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08"/>
            <a:ext cx="9144000" cy="5545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19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64155</TotalTime>
  <Words>256</Words>
  <Application>Microsoft Office PowerPoint</Application>
  <PresentationFormat>화면 슬라이드 쇼(4:3)</PresentationFormat>
  <Paragraphs>47</Paragraphs>
  <Slides>37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 정선</dc:creator>
  <cp:lastModifiedBy>Byung-Joo Shin</cp:lastModifiedBy>
  <cp:revision>3023</cp:revision>
  <cp:lastPrinted>2016-09-08T00:46:02Z</cp:lastPrinted>
  <dcterms:created xsi:type="dcterms:W3CDTF">2013-04-22T00:15:36Z</dcterms:created>
  <dcterms:modified xsi:type="dcterms:W3CDTF">2018-01-09T08:07:38Z</dcterms:modified>
</cp:coreProperties>
</file>